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7" r:id="rId10"/>
    <p:sldId id="266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784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27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81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6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86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17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130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937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618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821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98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2485402E-D54A-4B09-8395-ADC64CD25AE9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0ED11D4E-56ED-40B4-B363-B4FA55056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28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AAFB2C-0958-410A-8B80-0C21846F6B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Location Recommendation for Opening an Indian Restaurant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94D31-0109-4234-AF76-EF7336EF87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28702" y="4084889"/>
            <a:ext cx="3021621" cy="1709159"/>
          </a:xfrm>
        </p:spPr>
        <p:txBody>
          <a:bodyPr>
            <a:normAutofit/>
          </a:bodyPr>
          <a:lstStyle/>
          <a:p>
            <a:pPr algn="r"/>
            <a:r>
              <a:rPr lang="en-US" sz="1800" dirty="0"/>
              <a:t>Applied Data Science Capstone</a:t>
            </a:r>
          </a:p>
          <a:p>
            <a:pPr algn="r"/>
            <a:r>
              <a:rPr lang="en-US" sz="1800" dirty="0"/>
              <a:t>IBM Data Science Professional Certification</a:t>
            </a:r>
          </a:p>
          <a:p>
            <a:pPr algn="r"/>
            <a:r>
              <a:rPr lang="en-US" sz="1800" dirty="0"/>
              <a:t>Apoorva Sharma</a:t>
            </a:r>
          </a:p>
          <a:p>
            <a:pPr algn="r"/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478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120" y="757325"/>
            <a:ext cx="4341880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EA410B4-F209-4F6F-A6F7-E9D5FEB04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61338" y="1266825"/>
            <a:ext cx="3654425" cy="44973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The population of each region is relatively the same.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F2829-0CE1-4817-A8FD-F4B785B991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EBC07A-911E-4FAA-A6A1-07AE03437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542" y="533982"/>
            <a:ext cx="5668793" cy="595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799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120" y="757325"/>
            <a:ext cx="4341880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EA410B4-F209-4F6F-A6F7-E9D5FEB04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61338" y="1266825"/>
            <a:ext cx="3654425" cy="44973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Rouge, Malvern region has the highest percentage of South Asians and thus the demand will be higher in the region. 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44294-355D-40EB-948D-06B3A7681A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09CFDF-85F1-44A0-931B-9E1F20D5B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976" y="422063"/>
            <a:ext cx="5498400" cy="618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911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D624D-199A-4785-AEE5-EC96BC3A8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DD20A-DB22-4161-B8F0-635D93F0D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200" dirty="0"/>
              <a:t>The recommended location to open an Indian restaurant in Toronto, Canada would be the </a:t>
            </a:r>
            <a:r>
              <a:rPr lang="en-US" sz="2200" b="1" u="sng" dirty="0"/>
              <a:t>Rouge, Malvern </a:t>
            </a:r>
            <a:r>
              <a:rPr lang="en-US" sz="2200" dirty="0"/>
              <a:t>area.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271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BED8F-97DF-49F3-A41C-AF4C7275CE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047975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DDDE0-E973-4B36-8DDA-7E8886A62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98190-E807-4C7C-9050-3F41933B5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While opening a restaurant can be a very lucrative business, a lack of demand causes many restaurants to close within the first year of opening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Factors for Restaurant’s Success: Location, Competition, Quality of Food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Business Problem: If the client wanted to open an Indian Restaurant in Toronto, what areas are the best options to open the restaurant?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196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7EAA4-1953-4064-9FD1-18613D3D6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3D94A-CFAE-486D-8E28-6E35D0239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Font typeface="Wingdings" panose="05000000000000000000" pitchFamily="2" charset="2"/>
              <a:buChar char="Ø"/>
            </a:pPr>
            <a:r>
              <a:rPr lang="en-US" dirty="0"/>
              <a:t>Data Sources: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Foursquare API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Toronto Census</a:t>
            </a:r>
          </a:p>
          <a:p>
            <a:pPr lvl="0">
              <a:buFont typeface="Wingdings" panose="05000000000000000000" pitchFamily="2" charset="2"/>
              <a:buChar char="Ø"/>
            </a:pPr>
            <a:endParaRPr lang="en-US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/>
              <a:t>Population &amp; Ethnic Distribution of Each Neighborhood (Toronto Census)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/>
              <a:t>Income Distribution of Each Neighborhood (Toronto Census)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/>
              <a:t>Number of Restaurants in Each Neighborhood (Foursquare API)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/>
              <a:t>Number of Indian Restaurants in Each Neighborhood (Foursquare API)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/>
              <a:t>Latitude and Longitude of Each Neighborhood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634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5">
            <a:extLst>
              <a:ext uri="{FF2B5EF4-FFF2-40B4-BE49-F238E27FC236}">
                <a16:creationId xmlns:a16="http://schemas.microsoft.com/office/drawing/2014/main" id="{B86EEAC6-011F-4499-ACFF-2FDC742DB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Rectangle 27">
            <a:extLst>
              <a:ext uri="{FF2B5EF4-FFF2-40B4-BE49-F238E27FC236}">
                <a16:creationId xmlns:a16="http://schemas.microsoft.com/office/drawing/2014/main" id="{6970F14D-B6E6-40EA-96B4-4E18D0CF9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78AABC-AA07-4F05-B55F-4B31CB9B9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30862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Location of each postal code within Toronto, Canada. </a:t>
            </a:r>
            <a:endParaRPr lang="en-US" sz="2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0753BB-F901-491A-ACBF-B1B00E433953}"/>
              </a:ext>
            </a:extLst>
          </p:cNvPr>
          <p:cNvPicPr/>
          <p:nvPr/>
        </p:nvPicPr>
        <p:blipFill rotWithShape="1">
          <a:blip r:embed="rId2"/>
          <a:srcRect l="6815" r="5341" b="-1"/>
          <a:stretch/>
        </p:blipFill>
        <p:spPr>
          <a:xfrm>
            <a:off x="3778897" y="758952"/>
            <a:ext cx="7772401" cy="533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79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66C7A97A-A7DE-4DFB-8542-1E4BF24C7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E111DB0-3D73-4D20-9D57-CEF5A0D86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78AABC-AA07-4F05-B55F-4B31CB9B9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067" y="1866899"/>
            <a:ext cx="2661708" cy="2181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Result of the clustering algorithm. </a:t>
            </a:r>
            <a:endParaRPr lang="en-US" sz="4600" spc="-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2F7FC8-3E74-438A-9FE4-E68E6C258570}"/>
              </a:ext>
            </a:extLst>
          </p:cNvPr>
          <p:cNvPicPr/>
          <p:nvPr/>
        </p:nvPicPr>
        <p:blipFill rotWithShape="1">
          <a:blip r:embed="rId2"/>
          <a:srcRect l="5370" r="22664" b="1"/>
          <a:stretch/>
        </p:blipFill>
        <p:spPr>
          <a:xfrm>
            <a:off x="3800475" y="759599"/>
            <a:ext cx="8086725" cy="533065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27ADCA0-A066-4B16-8E1F-3C2483947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2A436A-36F0-4294-89DF-4E00ABF3AEF9}"/>
              </a:ext>
            </a:extLst>
          </p:cNvPr>
          <p:cNvSpPr/>
          <p:nvPr/>
        </p:nvSpPr>
        <p:spPr>
          <a:xfrm>
            <a:off x="9547493" y="4371976"/>
            <a:ext cx="220404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Cluster 0 = </a:t>
            </a:r>
            <a:r>
              <a:rPr lang="en-US" b="1" dirty="0">
                <a:solidFill>
                  <a:srgbClr val="FF0000"/>
                </a:solidFill>
              </a:rPr>
              <a:t>Red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Cluster 1 = </a:t>
            </a:r>
            <a:r>
              <a:rPr lang="en-US" b="1" dirty="0">
                <a:solidFill>
                  <a:srgbClr val="7030A0"/>
                </a:solidFill>
              </a:rPr>
              <a:t>Purple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Cluster 2 = </a:t>
            </a:r>
            <a:r>
              <a:rPr lang="en-US" b="1" dirty="0">
                <a:solidFill>
                  <a:srgbClr val="0070C0"/>
                </a:solidFill>
              </a:rPr>
              <a:t>Blue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Cluster 3 = </a:t>
            </a:r>
            <a:r>
              <a:rPr lang="en-US" b="1" dirty="0">
                <a:solidFill>
                  <a:srgbClr val="00B0F0"/>
                </a:solidFill>
              </a:rPr>
              <a:t>Turquoise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>
                <a:solidFill>
                  <a:srgbClr val="FFC000"/>
                </a:solidFill>
              </a:rPr>
              <a:t>Cluster 4 = </a:t>
            </a:r>
            <a:r>
              <a:rPr lang="en-US" b="1" dirty="0">
                <a:solidFill>
                  <a:srgbClr val="FFC000"/>
                </a:solidFill>
              </a:rPr>
              <a:t>Orange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0212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1954-BB88-419B-839C-2A29889F6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723901"/>
            <a:ext cx="2947482" cy="5457824"/>
          </a:xfrm>
        </p:spPr>
        <p:txBody>
          <a:bodyPr/>
          <a:lstStyle/>
          <a:p>
            <a:r>
              <a:rPr lang="en-US" dirty="0"/>
              <a:t>Characteristics of the clusters resulting from k-Means clustering algorithm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D850E99-E48E-4B8B-801F-B34DC5D5B6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7816819"/>
              </p:ext>
            </p:extLst>
          </p:nvPr>
        </p:nvGraphicFramePr>
        <p:xfrm>
          <a:off x="3944938" y="2074248"/>
          <a:ext cx="7315200" cy="254260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379662">
                  <a:extLst>
                    <a:ext uri="{9D8B030D-6E8A-4147-A177-3AD203B41FA5}">
                      <a16:colId xmlns:a16="http://schemas.microsoft.com/office/drawing/2014/main" val="2504281603"/>
                    </a:ext>
                  </a:extLst>
                </a:gridCol>
                <a:gridCol w="4935538">
                  <a:extLst>
                    <a:ext uri="{9D8B030D-6E8A-4147-A177-3AD203B41FA5}">
                      <a16:colId xmlns:a16="http://schemas.microsoft.com/office/drawing/2014/main" val="17817170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Characteristics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6511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0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Positive Spending Power (0.3 – 1.8) 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0338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1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(-1.2 -- -0.8) 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688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2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Near Zero Spending Power (-0.5 – 0.5)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0247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3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High Positive Spending Power (1.7+)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6486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4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(-0.8 – 0) With Large Number of Restaurants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0815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1494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5">
            <a:extLst>
              <a:ext uri="{FF2B5EF4-FFF2-40B4-BE49-F238E27FC236}">
                <a16:creationId xmlns:a16="http://schemas.microsoft.com/office/drawing/2014/main" id="{B86EEAC6-011F-4499-ACFF-2FDC742DB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Rectangle 27">
            <a:extLst>
              <a:ext uri="{FF2B5EF4-FFF2-40B4-BE49-F238E27FC236}">
                <a16:creationId xmlns:a16="http://schemas.microsoft.com/office/drawing/2014/main" id="{6970F14D-B6E6-40EA-96B4-4E18D0CF9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78AABC-AA07-4F05-B55F-4B31CB9B9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35719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Map of  Toronto with the neighborhoods in Cluster 3 labeled. 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9C936F-555C-4D06-93B0-F1DD059C090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807" y="758952"/>
            <a:ext cx="8625192" cy="533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733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120" y="757325"/>
            <a:ext cx="4341880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A979B3-4CD8-4595-861F-48D45810FC2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75911" y="537663"/>
            <a:ext cx="5357899" cy="6320337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8EA410B4-F209-4F6F-A6F7-E9D5FEB04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61338" y="1266825"/>
            <a:ext cx="3654425" cy="44973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spcBef>
                <a:spcPts val="1000"/>
              </a:spcBef>
              <a:buClr>
                <a:schemeClr val="bg1"/>
              </a:buClr>
              <a:buSzPct val="80000"/>
              <a:buNone/>
            </a:pPr>
            <a:r>
              <a:rPr lang="en-US" dirty="0">
                <a:solidFill>
                  <a:schemeClr val="bg1"/>
                </a:solidFill>
              </a:rPr>
              <a:t>From the plot, the following areas can be eliminated due to the large number of areas: </a:t>
            </a:r>
          </a:p>
          <a:p>
            <a:pPr>
              <a:spcBef>
                <a:spcPts val="1000"/>
              </a:spcBef>
              <a:buClr>
                <a:schemeClr val="bg1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Agincourt North, </a:t>
            </a:r>
            <a:r>
              <a:rPr lang="en-US" dirty="0" err="1">
                <a:solidFill>
                  <a:schemeClr val="bg1"/>
                </a:solidFill>
              </a:rPr>
              <a:t>L’Amoreaux</a:t>
            </a:r>
            <a:r>
              <a:rPr lang="en-US" dirty="0">
                <a:solidFill>
                  <a:schemeClr val="bg1"/>
                </a:solidFill>
              </a:rPr>
              <a:t> East, Milliken, Steeles East</a:t>
            </a:r>
          </a:p>
          <a:p>
            <a:pPr>
              <a:spcBef>
                <a:spcPts val="1000"/>
              </a:spcBef>
              <a:buClr>
                <a:schemeClr val="bg1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chemeClr val="bg1"/>
                </a:solidFill>
              </a:rPr>
              <a:t>Newtonbrook</a:t>
            </a:r>
            <a:r>
              <a:rPr lang="en-US" dirty="0">
                <a:solidFill>
                  <a:schemeClr val="bg1"/>
                </a:solidFill>
              </a:rPr>
              <a:t>, Willowdale</a:t>
            </a:r>
          </a:p>
          <a:p>
            <a:pPr>
              <a:spcBef>
                <a:spcPts val="1000"/>
              </a:spcBef>
              <a:buClr>
                <a:schemeClr val="bg1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High Park, The Junction South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964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120" y="757325"/>
            <a:ext cx="4341880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E7D54-F418-436F-89DD-B4E32C975A9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6B59D82C-615C-4ACA-A05D-3F7D0A31E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150" y="507479"/>
            <a:ext cx="5462110" cy="620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3932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347</Words>
  <Application>Microsoft Office PowerPoint</Application>
  <PresentationFormat>Widescreen</PresentationFormat>
  <Paragraphs>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Corbel</vt:lpstr>
      <vt:lpstr>Courier New</vt:lpstr>
      <vt:lpstr>Wingdings</vt:lpstr>
      <vt:lpstr>Wingdings 2</vt:lpstr>
      <vt:lpstr>Frame</vt:lpstr>
      <vt:lpstr>Location Recommendation for Opening an Indian Restaurant in Toronto</vt:lpstr>
      <vt:lpstr>Problem</vt:lpstr>
      <vt:lpstr>Data</vt:lpstr>
      <vt:lpstr>Location of each postal code within Toronto, Canada. </vt:lpstr>
      <vt:lpstr>Result of the clustering algorithm. </vt:lpstr>
      <vt:lpstr>Characteristics of the clusters resulting from k-Means clustering algorithm </vt:lpstr>
      <vt:lpstr>Map of  Toronto with the neighborhoods in Cluster 3 labeled. </vt:lpstr>
      <vt:lpstr>PowerPoint Presentation</vt:lpstr>
      <vt:lpstr>PowerPoint Presentation</vt:lpstr>
      <vt:lpstr>PowerPoint Presentation</vt:lpstr>
      <vt:lpstr>PowerPoint Presentation</vt:lpstr>
      <vt:lpstr>Conclusion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Location Recommendation for Opening an Indian Restaurant in Toronto</dc:title>
  <dc:creator>Sharma, Apoorva</dc:creator>
  <cp:lastModifiedBy>Sharma, Apoorva</cp:lastModifiedBy>
  <cp:revision>2</cp:revision>
  <dcterms:created xsi:type="dcterms:W3CDTF">2020-02-19T12:49:54Z</dcterms:created>
  <dcterms:modified xsi:type="dcterms:W3CDTF">2020-02-19T12:56:41Z</dcterms:modified>
</cp:coreProperties>
</file>